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64" r:id="rId5"/>
    <p:sldId id="274" r:id="rId6"/>
    <p:sldId id="258" r:id="rId7"/>
    <p:sldId id="265" r:id="rId8"/>
    <p:sldId id="266" r:id="rId9"/>
    <p:sldId id="267" r:id="rId10"/>
    <p:sldId id="278" r:id="rId11"/>
    <p:sldId id="277" r:id="rId12"/>
    <p:sldId id="268" r:id="rId13"/>
    <p:sldId id="271" r:id="rId14"/>
    <p:sldId id="261" r:id="rId15"/>
    <p:sldId id="276" r:id="rId16"/>
    <p:sldId id="272" r:id="rId17"/>
    <p:sldId id="270" r:id="rId18"/>
    <p:sldId id="273" r:id="rId19"/>
    <p:sldId id="275" r:id="rId20"/>
    <p:sldId id="262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083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30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06402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009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4693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2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24031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401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92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73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801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460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23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950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28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167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4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755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724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66AFD-8F08-4ACC-AA64-7F15B39E32F2}" type="datetimeFigureOut">
              <a:rPr lang="ru-RU" smtClean="0"/>
              <a:pPr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B871F1-1DC9-4522-BB90-DD6F68359E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162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clck/jsredir?from=yandex.ru%3Bimages%2Fsearch%3Bimages%3B%3B&amp;text=&amp;etext=1403.dt3rysklUmAcPXTjiqscjKEj4B8JCqSg-JeYpCVAAlyMPY7BfN4rv98FKaAH06knaLwWVcwVRIZNpLI0tNg5jswNZ3qZ9ZL3zrCeY911Zf8.4f52058eba4dd6005f887f0672ee48ecf9d1e5ee&amp;uuid=&amp;state=tid_Wvm4RM28ca_MiO4Ne9osTPtpHS9wicjEF5X7fRziVPIHCd9FyQ,,&amp;data=UlNrNmk5WktYejR0eWJFYk1LdmtxdHZ2eF8tV05YZ0puOE95bHI3dE9MRG84NjdFTTktWHBiR0k3UWRMSFU3TWx5V19pWUJ6Q3prN29zTUUtTzR1UFI1Rmx2NEV3NTF0ekJUWkdpV3ZhVGR4TkFYMGdqTTUzRTExcFMxWWFpQjJCVnNwNG1XYkx2NXlqSGlMaExzSncyZjJ6UXBONE9lNldpa1g0NmJUTlVsN0hqOXQyTkhqaFp6emMxek9zeFo2N0FHWjA3cDYtN2Iza1owUFlKYnljR2RKT29ybS14cTg,&amp;sign=477e695802d3fffb26ae2412dc489383&amp;keyno=0&amp;b64e=2&amp;l10n=ru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428604"/>
            <a:ext cx="7286676" cy="4071966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ПРОБЛЕМЫ РЕАЛИЗАЦИИ ЭКОЛОГИЧЕСКОГО ТУРИЗМА В КУРСКОЙ ОБЛАСТИ, КАК НАПРАВЛЕНИЯ ФОРМИРУЮЩЕГО ЭМОЦИОНАЛЬНО-ЦЕННОСТНОЕ ОТНОШЕНИЕ НАСЕЛЕНИЯ К ОКРУЖАЮЩЕЙ ПРИРОДЕ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4643446"/>
            <a:ext cx="5825202" cy="1096899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Лукашова О.П.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Зав.кафедрой физической географией и геоэкологией КГУ, к.п.н., доцент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photo.foto-planeta.com/view/7/4/4/6/gornal-744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9452" y="1428736"/>
            <a:ext cx="6024548" cy="45148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778674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Природа и традиционная культура Курской области предоставляют большие потенциальные возможности для развития </a:t>
            </a:r>
            <a:r>
              <a:rPr lang="ru-RU" dirty="0" smtClean="0"/>
              <a:t> экотуризма</a:t>
            </a:r>
            <a:endParaRPr lang="ru-RU" dirty="0"/>
          </a:p>
        </p:txBody>
      </p:sp>
      <p:pic>
        <p:nvPicPr>
          <p:cNvPr id="40964" name="Picture 4" descr="http://www.birds.kz/photos/0001/023/00011118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71546"/>
            <a:ext cx="3062959" cy="2039931"/>
          </a:xfrm>
          <a:prstGeom prst="rect">
            <a:avLst/>
          </a:prstGeom>
          <a:noFill/>
        </p:spPr>
      </p:pic>
      <p:pic>
        <p:nvPicPr>
          <p:cNvPr id="40966" name="Picture 6" descr="http://russights.ru/img-b/polovetskiy-voin-kurskaya-obla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214818"/>
            <a:ext cx="3286116" cy="2464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http://g.10-bal.ru/pars_docs/refs/13/12604/12604_html_m7d14616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71546"/>
            <a:ext cx="7072362" cy="43323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857232"/>
            <a:ext cx="1785950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Разнообразие, уникальность, привлекательность и обширность курских ландшафтов, еще не охваченных процессами урбанизации, интенсивным сельским хозяйством и </a:t>
            </a:r>
            <a:r>
              <a:rPr lang="ru-RU" dirty="0" smtClean="0"/>
              <a:t>другими видами деятельности </a:t>
            </a:r>
            <a:r>
              <a:rPr lang="ru-RU" dirty="0" smtClean="0"/>
              <a:t>весьма велики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43306" y="214290"/>
            <a:ext cx="3714776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состояние окружающей среды на территории области далеко от благополучного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86512" y="1214422"/>
            <a:ext cx="2714644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разработка таких туров носит сугубо сезонный </a:t>
            </a:r>
            <a:r>
              <a:rPr lang="ru-RU" dirty="0" smtClean="0"/>
              <a:t>характер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57752" y="5000636"/>
            <a:ext cx="4143404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охватывает только близко лежащий к областному центру участок Центрально-Черноземного заповедника им. проф. В.В.Алехина.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7500990" cy="42862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/>
              <a:t>Объекты природного экотуризма Курской области</a:t>
            </a:r>
            <a:endParaRPr lang="ru-RU" sz="2400" dirty="0"/>
          </a:p>
        </p:txBody>
      </p:sp>
      <p:pic>
        <p:nvPicPr>
          <p:cNvPr id="30723" name="Picture 3" descr="D:\Мои документы\фото\для Оли Лаптиной\DSC079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9"/>
            <a:ext cx="4500562" cy="3375422"/>
          </a:xfrm>
          <a:prstGeom prst="rect">
            <a:avLst/>
          </a:prstGeom>
          <a:noFill/>
        </p:spPr>
      </p:pic>
      <p:pic>
        <p:nvPicPr>
          <p:cNvPr id="30724" name="Picture 4" descr="D:\Мои документы\фото\для Оли Лаптиной\Изо 1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68" y="500042"/>
            <a:ext cx="4572032" cy="3429024"/>
          </a:xfrm>
          <a:prstGeom prst="rect">
            <a:avLst/>
          </a:prstGeom>
          <a:noFill/>
        </p:spPr>
      </p:pic>
      <p:pic>
        <p:nvPicPr>
          <p:cNvPr id="9" name="Picture 2" descr="D:\Мои документы\фото\КБС\2-школа молодых ученых, Александровский карьер\DSC00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95686"/>
            <a:ext cx="4349752" cy="3262314"/>
          </a:xfrm>
          <a:prstGeom prst="rect">
            <a:avLst/>
          </a:prstGeom>
          <a:noFill/>
        </p:spPr>
      </p:pic>
      <p:pic>
        <p:nvPicPr>
          <p:cNvPr id="11" name="Picture 3" descr="D:\Мои документы\фото\КБС\мая, переговоры\DSC08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9754"/>
            <a:ext cx="4090995" cy="3068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ussia.rutut.ru/content/images/RuTut/dostoprimechatelnosti/kurskaja-oblast/ivanovskoe-marji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5214974" cy="36504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3429000"/>
            <a:ext cx="36728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 err="1" smtClean="0">
                <a:hlinkClick r:id="rId3"/>
              </a:rPr>
              <a:t>Марьино</a:t>
            </a:r>
            <a:r>
              <a:rPr lang="ru-RU" dirty="0" smtClean="0">
                <a:hlinkClick r:id="rId3"/>
              </a:rPr>
              <a:t> (усадьба Барятинских) </a:t>
            </a:r>
            <a:endParaRPr lang="ru-RU" dirty="0"/>
          </a:p>
        </p:txBody>
      </p:sp>
      <p:pic>
        <p:nvPicPr>
          <p:cNvPr id="7" name="Picture 4" descr="http://kurskcity.ru/media/uploads/newsimage/2012/09/10/kc52z6wjno7s4pe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092" y="3321819"/>
            <a:ext cx="4714908" cy="353618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00760" y="3357562"/>
            <a:ext cx="271464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Дендрарий Железногорска</a:t>
            </a:r>
            <a:endParaRPr lang="ru-RU" sz="1400" dirty="0"/>
          </a:p>
        </p:txBody>
      </p:sp>
      <p:pic>
        <p:nvPicPr>
          <p:cNvPr id="33794" name="Picture 2" descr="http://zapoved-kursk.ru/assets/images/news-2014-2/2014-08-28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898572"/>
            <a:ext cx="4000528" cy="285412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42976" y="6572272"/>
            <a:ext cx="2643206" cy="28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Птицы на Курчатовской косе</a:t>
            </a:r>
            <a:endParaRPr lang="ru-RU" sz="1400" dirty="0"/>
          </a:p>
        </p:txBody>
      </p:sp>
      <p:pic>
        <p:nvPicPr>
          <p:cNvPr id="11" name="Picture 6" descr="http://www.lgov.odessaglobe.com/images/photos/new/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58" y="214290"/>
            <a:ext cx="4214842" cy="288716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169835" y="2714620"/>
            <a:ext cx="313739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b="1" dirty="0" smtClean="0"/>
              <a:t>Карьеры</a:t>
            </a:r>
            <a:r>
              <a:rPr lang="ru-RU" sz="1400" dirty="0" smtClean="0"/>
              <a:t> </a:t>
            </a:r>
            <a:r>
              <a:rPr lang="ru-RU" sz="1400" b="1" dirty="0" smtClean="0"/>
              <a:t>Михайловского</a:t>
            </a:r>
            <a:r>
              <a:rPr lang="ru-RU" sz="1400" dirty="0" smtClean="0"/>
              <a:t> рудника.</a:t>
            </a:r>
            <a:endParaRPr lang="ru-RU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92891" cy="7476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Проблемы развития экотуризма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9" y="1500174"/>
            <a:ext cx="8072494" cy="4541189"/>
          </a:xfrm>
        </p:spPr>
        <p:txBody>
          <a:bodyPr/>
          <a:lstStyle/>
          <a:p>
            <a:r>
              <a:rPr lang="ru-RU" b="1" i="1" dirty="0" smtClean="0"/>
              <a:t>Экотуризм  должен быть массовым, </a:t>
            </a:r>
            <a:r>
              <a:rPr lang="ru-RU" b="1" i="1" dirty="0" smtClean="0"/>
              <a:t>или </a:t>
            </a:r>
            <a:r>
              <a:rPr lang="ru-RU" b="1" i="1" dirty="0" smtClean="0"/>
              <a:t>элитарным видом</a:t>
            </a:r>
            <a:r>
              <a:rPr lang="ru-RU" b="1" dirty="0" smtClean="0"/>
              <a:t> отдыха</a:t>
            </a:r>
            <a:r>
              <a:rPr lang="ru-RU" b="1" dirty="0" smtClean="0"/>
              <a:t>?</a:t>
            </a:r>
          </a:p>
          <a:p>
            <a:r>
              <a:rPr lang="ru-RU" b="1" i="1" dirty="0" smtClean="0"/>
              <a:t>Реально должны быть значимы </a:t>
            </a:r>
            <a:r>
              <a:rPr lang="ru-RU" b="1" i="1" dirty="0" smtClean="0"/>
              <a:t>не масштабы туризма или </a:t>
            </a:r>
            <a:r>
              <a:rPr lang="ru-RU" b="1" i="1" dirty="0" smtClean="0"/>
              <a:t>мотивация </a:t>
            </a:r>
            <a:r>
              <a:rPr lang="ru-RU" b="1" i="1" dirty="0" smtClean="0"/>
              <a:t>путешествующих, а воздействие, которое оказывает </a:t>
            </a:r>
            <a:r>
              <a:rPr lang="ru-RU" b="1" i="1" dirty="0" smtClean="0"/>
              <a:t>на них их путешествие</a:t>
            </a:r>
          </a:p>
          <a:p>
            <a:r>
              <a:rPr lang="ru-RU" b="1" i="1" dirty="0" smtClean="0"/>
              <a:t>Подмена экотуризма  - природным туризмом</a:t>
            </a:r>
          </a:p>
          <a:p>
            <a:r>
              <a:rPr lang="ru-RU" b="1" i="1" dirty="0" smtClean="0"/>
              <a:t>Устойчивый туризм (</a:t>
            </a:r>
            <a:r>
              <a:rPr lang="ru-RU" dirty="0" smtClean="0"/>
              <a:t>отвечать </a:t>
            </a:r>
            <a:r>
              <a:rPr lang="ru-RU" i="1" dirty="0" smtClean="0"/>
              <a:t>социальной, культурной, экологической и экономической </a:t>
            </a:r>
            <a:r>
              <a:rPr lang="ru-RU" i="1" dirty="0" smtClean="0"/>
              <a:t>совместимости)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mg.happy-giraffe.ru/v2/thumbs/e26e4ffdce15f4bc6711c767ffa68dac/09/0d/2e1efbf42c7c22f4754337ad96b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5715000" cy="3219451"/>
          </a:xfrm>
          <a:prstGeom prst="rect">
            <a:avLst/>
          </a:prstGeom>
          <a:noFill/>
        </p:spPr>
      </p:pic>
      <p:pic>
        <p:nvPicPr>
          <p:cNvPr id="37892" name="Picture 4" descr="http://ic.pics.livejournal.com/au_rella/12002128/1527/1527_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58" y="3277176"/>
            <a:ext cx="5357842" cy="3580824"/>
          </a:xfrm>
          <a:prstGeom prst="rect">
            <a:avLst/>
          </a:prstGeom>
          <a:noFill/>
        </p:spPr>
      </p:pic>
      <p:pic>
        <p:nvPicPr>
          <p:cNvPr id="37894" name="Picture 6" descr="http://www.komi-time.ru/www/news/2013/10/16119590.27828-2_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7562"/>
            <a:ext cx="4357686" cy="3268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://s1.fotokto.ru/photo/full/117/1177365.jpg?r1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57884" cy="3041218"/>
          </a:xfrm>
          <a:prstGeom prst="rect">
            <a:avLst/>
          </a:prstGeom>
          <a:noFill/>
        </p:spPr>
      </p:pic>
      <p:pic>
        <p:nvPicPr>
          <p:cNvPr id="6" name="Picture 2" descr="http://photos.lifeisphoto.ru/33/0/3332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714488"/>
            <a:ext cx="5072066" cy="3325022"/>
          </a:xfrm>
          <a:prstGeom prst="rect">
            <a:avLst/>
          </a:prstGeom>
          <a:noFill/>
        </p:spPr>
      </p:pic>
      <p:pic>
        <p:nvPicPr>
          <p:cNvPr id="7" name="Picture 4" descr="http://photo.qip.ru/photo/lavanda1/96653781/xlarge/1283323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811920"/>
            <a:ext cx="4572032" cy="30460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3143248"/>
            <a:ext cx="3714776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Какой объект изображен на слайде?</a:t>
            </a:r>
            <a:endParaRPr lang="ru-RU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http://xn----8sbaac3chjua7bw.xn--p1ai/ajax/getfiles.php?filename=14120039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52"/>
            <a:ext cx="7863896" cy="3071834"/>
          </a:xfrm>
          <a:prstGeom prst="rect">
            <a:avLst/>
          </a:prstGeom>
          <a:noFill/>
        </p:spPr>
      </p:pic>
      <p:sp>
        <p:nvSpPr>
          <p:cNvPr id="32778" name="AutoShape 10" descr="https://img08.rl0.ru/dc02dc2510f7efbfb63614428a7f30c3/c1200x800/www.nightcitylights.com/Blog/201403/11/001.jpg?from=http://www.nightcitylights.com/Blog/201403/11/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80" name="AutoShape 12" descr="https://img08.rl0.ru/dc02dc2510f7efbfb63614428a7f30c3/c1200x800/www.nightcitylights.com/Blog/201403/11/001.jpg?from=http://www.nightcitylights.com/Blog/201403/11/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7" descr="http://s51.radikal.ru/i132/1203/ed/ea5a6643a9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5000" y="3071810"/>
            <a:ext cx="4799000" cy="3598212"/>
          </a:xfrm>
          <a:prstGeom prst="rect">
            <a:avLst/>
          </a:prstGeom>
          <a:noFill/>
        </p:spPr>
      </p:pic>
      <p:pic>
        <p:nvPicPr>
          <p:cNvPr id="32782" name="Picture 14" descr="http://krasnoyarsk.givetour.ru/tours/gallery_106083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650496" cy="292893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857356" y="3214686"/>
            <a:ext cx="2428892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Байкал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geobotany.narod.ru/europe/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0"/>
            <a:ext cx="4214810" cy="3161108"/>
          </a:xfrm>
          <a:prstGeom prst="rect">
            <a:avLst/>
          </a:prstGeom>
          <a:noFill/>
        </p:spPr>
      </p:pic>
      <p:pic>
        <p:nvPicPr>
          <p:cNvPr id="35846" name="Picture 6" descr="http://2.bp.blogspot.com/-KX0JBsumlbI/UdKz_8KF65I/AAAAAAAACbQ/pZ7Z0aeuiHs/s400/Daphne-julia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86277" cy="3929090"/>
          </a:xfrm>
          <a:prstGeom prst="rect">
            <a:avLst/>
          </a:prstGeom>
          <a:noFill/>
        </p:spPr>
      </p:pic>
      <p:pic>
        <p:nvPicPr>
          <p:cNvPr id="5" name="Picture 2" descr="http://zapoved-kursk.ru/assets/images/news-2013/2013-01-11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464307"/>
            <a:ext cx="5214974" cy="339369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4286256"/>
            <a:ext cx="3000396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Розовая долина</a:t>
            </a:r>
          </a:p>
          <a:p>
            <a:pPr algn="ctr"/>
            <a:r>
              <a:rPr lang="ru-RU" dirty="0" smtClean="0"/>
              <a:t> весной и летом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:\Мои документы\фото\озеро Клюквенное\DSC07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286279" cy="3214710"/>
          </a:xfrm>
          <a:prstGeom prst="rect">
            <a:avLst/>
          </a:prstGeom>
          <a:noFill/>
        </p:spPr>
      </p:pic>
      <p:pic>
        <p:nvPicPr>
          <p:cNvPr id="5" name="Picture 2" descr="D:\Мои документы\фото\озеро Клюквенное\DSC07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2852"/>
            <a:ext cx="4508494" cy="3381371"/>
          </a:xfrm>
          <a:prstGeom prst="rect">
            <a:avLst/>
          </a:prstGeom>
          <a:noFill/>
        </p:spPr>
      </p:pic>
      <p:pic>
        <p:nvPicPr>
          <p:cNvPr id="6" name="Picture 3" descr="D:\Мои документы\фото\фото конференция курск 2015\DSC07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89737"/>
            <a:ext cx="4357685" cy="3268264"/>
          </a:xfrm>
          <a:prstGeom prst="rect">
            <a:avLst/>
          </a:prstGeom>
          <a:noFill/>
        </p:spPr>
      </p:pic>
      <p:pic>
        <p:nvPicPr>
          <p:cNvPr id="7" name="Picture 4" descr="D:\Мои документы\фото\фото конференция курск 2015\DSC07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65903"/>
            <a:ext cx="4389463" cy="3292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85728"/>
            <a:ext cx="45720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b="1" dirty="0" smtClean="0"/>
              <a:t>«Плановый и организованный туризм, в котором сливаются воедино наслаждение </a:t>
            </a:r>
            <a:r>
              <a:rPr lang="ru-RU" b="1" dirty="0" smtClean="0"/>
              <a:t>природой </a:t>
            </a:r>
            <a:r>
              <a:rPr lang="ru-RU" b="1" dirty="0" smtClean="0"/>
              <a:t>и познание живых существ в их взаимоотношении с окружающей </a:t>
            </a:r>
            <a:r>
              <a:rPr lang="ru-RU" b="1" dirty="0" smtClean="0"/>
              <a:t>средой…»</a:t>
            </a:r>
            <a:r>
              <a:rPr lang="ru-RU" b="1" dirty="0" smtClean="0"/>
              <a:t> 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285992"/>
            <a:ext cx="550071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r>
              <a:rPr lang="ru-RU" b="1" dirty="0" smtClean="0"/>
              <a:t>Экотуризм — это экологически устойчивая форма природного туризма</a:t>
            </a:r>
            <a:r>
              <a:rPr lang="ru-RU" b="1" dirty="0" smtClean="0"/>
              <a:t>, ориентированная</a:t>
            </a:r>
            <a:r>
              <a:rPr lang="ru-RU" b="1" dirty="0" smtClean="0"/>
              <a:t> прежде всего на жизнь в дикой природе и познание </a:t>
            </a:r>
            <a:r>
              <a:rPr lang="ru-RU" b="1" dirty="0" smtClean="0"/>
              <a:t>ее…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43372" y="4000504"/>
            <a:ext cx="45720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b="1" i="1" dirty="0" smtClean="0"/>
              <a:t>«Экотуризм — это ответственное путешествие в природные территории, которое содействует охране природы и улучшает благосостояние местного населения».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214290"/>
            <a:ext cx="4000528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r>
              <a:rPr lang="ru-RU" b="1" dirty="0" smtClean="0"/>
              <a:t>Экотуризм — это </a:t>
            </a:r>
            <a:r>
              <a:rPr lang="ru-RU" b="1" dirty="0" err="1" smtClean="0"/>
              <a:t>природоориентированный</a:t>
            </a:r>
            <a:r>
              <a:rPr lang="ru-RU" b="1" dirty="0" smtClean="0"/>
              <a:t> туризм, включающий программы </a:t>
            </a:r>
            <a:r>
              <a:rPr lang="ru-RU" b="1" dirty="0" smtClean="0"/>
              <a:t>экологического </a:t>
            </a:r>
            <a:r>
              <a:rPr lang="ru-RU" b="1" dirty="0" smtClean="0"/>
              <a:t>образования и просвещения и осуществляемый в соответствии с принципами </a:t>
            </a:r>
            <a:r>
              <a:rPr lang="ru-RU" b="1" dirty="0" smtClean="0"/>
              <a:t>экологической </a:t>
            </a:r>
            <a:r>
              <a:rPr lang="ru-RU" b="1" dirty="0" smtClean="0"/>
              <a:t>устойчивости»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5072074"/>
            <a:ext cx="35719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/>
              <a:t>«Экотуризм — это устойчивый и природно-ориентированный туризм и рекреация».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0"/>
            <a:ext cx="2928926" cy="6215082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Природный </a:t>
            </a:r>
            <a:r>
              <a:rPr lang="ru-RU" b="1" i="1" dirty="0" smtClean="0"/>
              <a:t>туризм</a:t>
            </a:r>
            <a:r>
              <a:rPr lang="ru-RU" dirty="0" smtClean="0"/>
              <a:t>» основывается </a:t>
            </a:r>
            <a:r>
              <a:rPr lang="ru-RU" dirty="0" smtClean="0"/>
              <a:t>лишь на мотивации туристов (отдых в дикой природе, знакомство с ней) и характере их деятельности (сплавы, </a:t>
            </a:r>
            <a:r>
              <a:rPr lang="ru-RU" dirty="0" err="1" smtClean="0"/>
              <a:t>треккинг</a:t>
            </a:r>
            <a:r>
              <a:rPr lang="ru-RU" dirty="0" smtClean="0"/>
              <a:t> и т.п.) и не учитывает экологическое, культурное и </a:t>
            </a:r>
            <a:r>
              <a:rPr lang="ru-RU" dirty="0" smtClean="0"/>
              <a:t>экономическое </a:t>
            </a:r>
            <a:r>
              <a:rPr lang="ru-RU" dirty="0" smtClean="0"/>
              <a:t>воздействие таких путешествий. </a:t>
            </a:r>
            <a:endParaRPr lang="ru-RU" dirty="0" smtClean="0"/>
          </a:p>
          <a:p>
            <a:r>
              <a:rPr lang="ru-RU" dirty="0" smtClean="0"/>
              <a:t>Поэтому </a:t>
            </a:r>
            <a:r>
              <a:rPr lang="ru-RU" dirty="0" smtClean="0"/>
              <a:t>далеко не всегда использование природных ресурсов при таком виде туризма является разумным и устойчивым (достаточно упомянуть </a:t>
            </a:r>
            <a:r>
              <a:rPr lang="ru-RU" dirty="0" smtClean="0"/>
              <a:t>такие </a:t>
            </a:r>
            <a:r>
              <a:rPr lang="ru-RU" dirty="0" smtClean="0"/>
              <a:t>его виды, как охота, путешествия на моторных лодках и </a:t>
            </a:r>
            <a:r>
              <a:rPr lang="ru-RU" dirty="0" smtClean="0"/>
              <a:t>др).</a:t>
            </a:r>
            <a:endParaRPr lang="ru-RU" dirty="0"/>
          </a:p>
        </p:txBody>
      </p:sp>
      <p:sp>
        <p:nvSpPr>
          <p:cNvPr id="3074" name="AutoShape 2" descr="https://hotelcomapedrosa.com/wp-content/uploads/2014/02/ConnieCrossingRiverCropp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://kak-zhzh.ru/wp-content/uploads/2012/08/2345676543232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42852"/>
            <a:ext cx="4929222" cy="3700204"/>
          </a:xfrm>
          <a:prstGeom prst="rect">
            <a:avLst/>
          </a:prstGeom>
          <a:noFill/>
        </p:spPr>
      </p:pic>
      <p:pic>
        <p:nvPicPr>
          <p:cNvPr id="3078" name="Picture 6" descr="http://static5.depositphotos.com/1004328/441/i/950/depositphotos_4418992-stock-photo-the-smiling-man-in-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000504"/>
            <a:ext cx="4143404" cy="2762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AutoShape 6" descr="https://hotelcomapedrosa.com/wp-content/uploads/2014/02/ConnieCrossingRiverCropp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учебник экологический туриз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14675" cy="4448175"/>
          </a:xfrm>
          <a:prstGeom prst="rect">
            <a:avLst/>
          </a:prstGeom>
          <a:noFill/>
        </p:spPr>
      </p:pic>
      <p:pic>
        <p:nvPicPr>
          <p:cNvPr id="2058" name="Picture 10" descr="учебник экологический туриз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14290"/>
            <a:ext cx="3416254" cy="4786346"/>
          </a:xfrm>
          <a:prstGeom prst="rect">
            <a:avLst/>
          </a:prstGeom>
          <a:noFill/>
        </p:spPr>
      </p:pic>
      <p:pic>
        <p:nvPicPr>
          <p:cNvPr id="2060" name="Picture 12" descr="http://www.char.ru/books/494705_Ekologicheskij_turizm_Uchebno-metodicheskoe_posob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285992"/>
            <a:ext cx="3145325" cy="4429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85721" y="142852"/>
            <a:ext cx="6143667" cy="2714644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Экологический туризм (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экотуризм, зелёный туризм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) — форма устойчивого туризма сфокусированная на посещениях относительно нетронутых антропогенным воздействием природных территорий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Verdana"/>
              </a:rPr>
              <a:t>с целью получить представление о природных и культурно-этнографических особенностях данной местности, который не нарушает при этом целостности экосистем и создает такие экономические условия, при которых охрана природы и природных ресурсов становится выгодной для местного населения».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Всемирный фонд дикой природы.. </a:t>
            </a:r>
            <a:endParaRPr lang="ru-RU" sz="16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285720" y="3071810"/>
            <a:ext cx="6215106" cy="364333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Экотуризм как активная форма рекреации, основанная на рациональном использовании природных благ.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Он предполагает отказ от культа комфорта, массовых коммуникаций, доступности и потребления все более многочисленных туристических благ (в отличие например от </a:t>
            </a:r>
            <a:r>
              <a:rPr lang="ru-RU" dirty="0" err="1" smtClean="0">
                <a:solidFill>
                  <a:schemeClr val="tx1"/>
                </a:solidFill>
              </a:rPr>
              <a:t>тур-реализма</a:t>
            </a:r>
            <a:r>
              <a:rPr lang="ru-RU" dirty="0" smtClean="0">
                <a:solidFill>
                  <a:schemeClr val="tx1"/>
                </a:solidFill>
              </a:rPr>
              <a:t>,  который подразумевает погружение в природу и культуру с сохранением высокого уровня комфорта).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Прививает систему ценностей, среди </a:t>
            </a:r>
            <a:r>
              <a:rPr lang="ru-RU" dirty="0" smtClean="0">
                <a:solidFill>
                  <a:schemeClr val="tx1"/>
                </a:solidFill>
              </a:rPr>
              <a:t>которых</a:t>
            </a:r>
            <a:r>
              <a:rPr lang="ru-RU" dirty="0" smtClean="0">
                <a:solidFill>
                  <a:schemeClr val="tx1"/>
                </a:solidFill>
              </a:rPr>
              <a:t>: созерцание природы, духовное обогащение от общения с ней, сопричастность к охране природного наследия и поддержке традиционной культуры местных сообществ. </a:t>
            </a:r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6643702" y="4071943"/>
            <a:ext cx="2500298" cy="2000264"/>
          </a:xfrm>
        </p:spPr>
        <p:txBody>
          <a:bodyPr>
            <a:normAutofit fontScale="92500" lnSpcReduction="10000"/>
          </a:bodyPr>
          <a:lstStyle/>
          <a:p>
            <a:pPr marL="180000" indent="-72000">
              <a:spcBef>
                <a:spcPts val="0"/>
              </a:spcBef>
            </a:pPr>
            <a:r>
              <a:rPr lang="ru-RU" dirty="0" smtClean="0"/>
              <a:t>Автор термина - мексиканский эколог</a:t>
            </a:r>
          </a:p>
          <a:p>
            <a:pPr marL="180000" indent="-72000">
              <a:spcBef>
                <a:spcPts val="0"/>
              </a:spcBef>
              <a:buNone/>
            </a:pPr>
            <a:r>
              <a:rPr lang="ru-RU" dirty="0" smtClean="0"/>
              <a:t> </a:t>
            </a:r>
            <a:r>
              <a:rPr lang="ru-RU" dirty="0" err="1" smtClean="0"/>
              <a:t>Эктор</a:t>
            </a:r>
            <a:r>
              <a:rPr lang="ru-RU" dirty="0" smtClean="0"/>
              <a:t> </a:t>
            </a:r>
            <a:r>
              <a:rPr lang="ru-RU" dirty="0" err="1" smtClean="0"/>
              <a:t>Себальос-Ласкурайн</a:t>
            </a:r>
            <a:r>
              <a:rPr lang="ru-RU" dirty="0" smtClean="0"/>
              <a:t> </a:t>
            </a:r>
          </a:p>
          <a:p>
            <a:pPr marL="180000" indent="-72000">
              <a:spcBef>
                <a:spcPts val="0"/>
              </a:spcBef>
              <a:buNone/>
            </a:pPr>
            <a:r>
              <a:rPr lang="ru-RU" dirty="0" smtClean="0"/>
              <a:t>первая половина 80-х годов XX в. </a:t>
            </a:r>
            <a:endParaRPr lang="ru-RU" dirty="0"/>
          </a:p>
        </p:txBody>
      </p:sp>
      <p:pic>
        <p:nvPicPr>
          <p:cNvPr id="1026" name="Picture 2" descr="http://www.irhawards.com/IRHA-2008-Galleries/2008-IRHAS-Green-Room/33.LifetimeAchievement_Hector_CeballosLascur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8478" y="0"/>
            <a:ext cx="2735522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5349883" cy="1890706"/>
          </a:xfrm>
        </p:spPr>
        <p:txBody>
          <a:bodyPr>
            <a:norm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214810" y="2285992"/>
            <a:ext cx="4214842" cy="2071702"/>
          </a:xfrm>
        </p:spPr>
        <p:txBody>
          <a:bodyPr>
            <a:normAutofit/>
          </a:bodyPr>
          <a:lstStyle/>
          <a:p>
            <a:r>
              <a:rPr lang="ru-RU" dirty="0" smtClean="0"/>
              <a:t>Экологические </a:t>
            </a:r>
            <a:r>
              <a:rPr lang="ru-RU" dirty="0" smtClean="0"/>
              <a:t>ресурсы экологически значимые источники пользы (выгод) и ресурсов, необходимых живым организмам для нормального существования природы и благосостояния людей.</a:t>
            </a:r>
          </a:p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500042"/>
            <a:ext cx="785818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Согласно Закону Российской Федерации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туризме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экологический туризм –  это путешествия, совершаемые с целью экологического  воспитания и образования туристов.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571744"/>
            <a:ext cx="2714644" cy="237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Главная цель </a:t>
            </a:r>
            <a:r>
              <a:rPr lang="ru-RU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экотуриста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- не природоведческое образование, а потребление экологических ресурсов, в т. ч. и информационных. </a:t>
            </a: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643174" y="3071810"/>
            <a:ext cx="1357322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углом 13"/>
          <p:cNvSpPr/>
          <p:nvPr/>
        </p:nvSpPr>
        <p:spPr>
          <a:xfrm rot="10800000">
            <a:off x="1857356" y="2143116"/>
            <a:ext cx="500066" cy="64294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Тройная стрелка влево/вправо/вверх 14"/>
          <p:cNvSpPr/>
          <p:nvPr/>
        </p:nvSpPr>
        <p:spPr>
          <a:xfrm rot="10800000">
            <a:off x="5357817" y="4023958"/>
            <a:ext cx="1714512" cy="714380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4071942"/>
            <a:ext cx="2571768" cy="2500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Практическое (утилитарное) отношение к природе обусловлено тем, что деятельность человека является с одной стороны потреблением ее ресурсов, а с </a:t>
            </a:r>
            <a:r>
              <a:rPr lang="ru-RU" sz="1600" dirty="0" smtClean="0"/>
              <a:t>другой их </a:t>
            </a:r>
            <a:r>
              <a:rPr lang="ru-RU" sz="1600" dirty="0" smtClean="0"/>
              <a:t>преобразованием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214942" y="4857760"/>
            <a:ext cx="2000264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Эстетическое - восприятие человеком прекрасного в природе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358082" y="4214818"/>
            <a:ext cx="1785918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Адаптивное - удовлетворение биологических потребностей, отношение как к среде обитания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7350147" cy="117632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Возможность развития экотуризма в первую очередь определяется: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928803"/>
            <a:ext cx="8429684" cy="3286148"/>
          </a:xfrm>
        </p:spPr>
        <p:txBody>
          <a:bodyPr/>
          <a:lstStyle/>
          <a:p>
            <a:r>
              <a:rPr lang="ru-RU" dirty="0" smtClean="0"/>
              <a:t>природными характеристиками территории</a:t>
            </a:r>
          </a:p>
          <a:p>
            <a:r>
              <a:rPr lang="ru-RU" dirty="0" smtClean="0"/>
              <a:t>общим уровнем социально-экономического развития региона, которое либо препятствует, либо способствует реализации природных предпосылок развития экотуризма</a:t>
            </a:r>
          </a:p>
          <a:p>
            <a:r>
              <a:rPr lang="ru-RU" dirty="0" smtClean="0"/>
              <a:t>показателем потенциального туристского спроса </a:t>
            </a:r>
            <a:r>
              <a:rPr lang="ru-RU" dirty="0" smtClean="0"/>
              <a:t>– расположением </a:t>
            </a:r>
            <a:r>
              <a:rPr lang="ru-RU" dirty="0" err="1" smtClean="0"/>
              <a:t>экорайона</a:t>
            </a:r>
            <a:r>
              <a:rPr lang="ru-RU" dirty="0" smtClean="0"/>
              <a:t> относительно основных населенных пунктов, которые являются главными поставщиками </a:t>
            </a:r>
            <a:r>
              <a:rPr lang="ru-RU" dirty="0" err="1" smtClean="0"/>
              <a:t>экотуристов</a:t>
            </a:r>
            <a:endParaRPr lang="ru-RU" dirty="0" smtClean="0"/>
          </a:p>
          <a:p>
            <a:r>
              <a:rPr lang="ru-RU" dirty="0" smtClean="0"/>
              <a:t>состояние инфраструктуры экотуризма в районе</a:t>
            </a:r>
          </a:p>
          <a:p>
            <a:r>
              <a:rPr lang="ru-RU" dirty="0" smtClean="0"/>
              <a:t>обеспеченность туристскими кадрами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6643734" cy="92869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Все многообразие видов экотуризма подразделяют на два </a:t>
            </a:r>
            <a:r>
              <a:rPr lang="ru-RU" sz="2800" b="1" dirty="0" smtClean="0"/>
              <a:t>основных вида </a:t>
            </a:r>
            <a:r>
              <a:rPr lang="ru-RU" sz="2800" b="1" dirty="0" smtClean="0"/>
              <a:t>класса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357298"/>
            <a:ext cx="5143536" cy="11430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lvl="0"/>
            <a:r>
              <a:rPr lang="ru-RU" dirty="0" smtClean="0">
                <a:solidFill>
                  <a:schemeClr val="tx1"/>
                </a:solidFill>
              </a:rPr>
              <a:t>Экотуризм в пределах особо охраняемых природных территорий и в условиях «дикой», ненарушенной или малоизмененной природы. 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2132" y="2214554"/>
            <a:ext cx="3429024" cy="135732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Экотуризм вне границ ООПТ, на пространствах окультуренного или культурного ландшафта.</a:t>
            </a:r>
          </a:p>
          <a:p>
            <a:endParaRPr lang="ru-RU" dirty="0"/>
          </a:p>
        </p:txBody>
      </p:sp>
      <p:pic>
        <p:nvPicPr>
          <p:cNvPr id="33794" name="Picture 2" descr="http://www.weareart.ru/public/uploads/news/427/b-IMG_9e7c594791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571744"/>
            <a:ext cx="4893502" cy="3262335"/>
          </a:xfrm>
          <a:prstGeom prst="rect">
            <a:avLst/>
          </a:prstGeom>
          <a:noFill/>
        </p:spPr>
      </p:pic>
      <p:pic>
        <p:nvPicPr>
          <p:cNvPr id="33796" name="Picture 4" descr="http://static3.depositphotos.com/1007267/219/i/950/depositphotos_2195646-Durbui-structured-bush-park-full-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714752"/>
            <a:ext cx="4416425" cy="2944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6357949" cy="57150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Ресурсы природных и ООП территорий</a:t>
            </a:r>
            <a:endParaRPr lang="ru-RU" sz="2400" dirty="0"/>
          </a:p>
        </p:txBody>
      </p:sp>
      <p:pic>
        <p:nvPicPr>
          <p:cNvPr id="27650" name="Picture 2" descr="http://katyaburg.ru/sites/default/files/krasota_prirodi_karelia_foto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0"/>
            <a:ext cx="2544505" cy="3357562"/>
          </a:xfrm>
          <a:prstGeom prst="rect">
            <a:avLst/>
          </a:prstGeom>
          <a:noFill/>
        </p:spPr>
      </p:pic>
      <p:pic>
        <p:nvPicPr>
          <p:cNvPr id="27654" name="Picture 6" descr="http://www.mo43.ru/uploads/images/photo/Karelia/Panorama_Ruskealskogo_kan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2516"/>
            <a:ext cx="5599432" cy="1775484"/>
          </a:xfrm>
          <a:prstGeom prst="rect">
            <a:avLst/>
          </a:prstGeom>
          <a:noFill/>
        </p:spPr>
      </p:pic>
      <p:pic>
        <p:nvPicPr>
          <p:cNvPr id="27655" name="Picture 7" descr="D:\Мои документы\фото\Фото фьёрды 1\DSC001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06" y="3143248"/>
            <a:ext cx="4500594" cy="3375445"/>
          </a:xfrm>
          <a:prstGeom prst="rect">
            <a:avLst/>
          </a:prstGeom>
          <a:noFill/>
        </p:spPr>
      </p:pic>
      <p:pic>
        <p:nvPicPr>
          <p:cNvPr id="27656" name="Picture 8" descr="D:\Мои документы\фото\Фото фьёрды 1\DSC004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642918"/>
            <a:ext cx="5143535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yourwisdom.ru/wp-content/uploads/2014/06/gor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8821" cy="3576616"/>
          </a:xfrm>
          <a:prstGeom prst="rect">
            <a:avLst/>
          </a:prstGeom>
          <a:noFill/>
        </p:spPr>
      </p:pic>
      <p:pic>
        <p:nvPicPr>
          <p:cNvPr id="28676" name="Picture 4" descr="http://img.gazeta.ru/files3/873/8261873/upload-02_shutterstock_65988730-pic905-895x505-88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552714"/>
            <a:ext cx="5857884" cy="33052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3429000"/>
            <a:ext cx="235745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Радужные горы. Китай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72330" y="664371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15140" y="6429396"/>
            <a:ext cx="2428860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/>
              <a:t>Плитвицкие</a:t>
            </a:r>
            <a:r>
              <a:rPr lang="ru-RU" sz="1400" dirty="0" smtClean="0"/>
              <a:t> озера. Хорватия</a:t>
            </a:r>
            <a:endParaRPr lang="ru-RU" sz="1400" dirty="0"/>
          </a:p>
        </p:txBody>
      </p:sp>
      <p:pic>
        <p:nvPicPr>
          <p:cNvPr id="28678" name="Picture 6" descr="https://www.spiti.ru/blog/wp-content/uploads/2----------------------------------------------------.-----------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409" y="142852"/>
            <a:ext cx="4238591" cy="317894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214942" y="3071810"/>
            <a:ext cx="2000264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Альпийские луга. Кавказ</a:t>
            </a:r>
            <a:endParaRPr lang="ru-RU" sz="1400" dirty="0"/>
          </a:p>
        </p:txBody>
      </p:sp>
      <p:pic>
        <p:nvPicPr>
          <p:cNvPr id="28680" name="Picture 8" descr="http://business-master.ru/d/592457/d/1301738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29066"/>
            <a:ext cx="3929058" cy="263062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14348" y="6500834"/>
            <a:ext cx="1928826" cy="357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Долина Гейзеров</a:t>
            </a:r>
            <a:endParaRPr lang="ru-RU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discover-ce.eu/getattachment/64b2e133-84f2-4db9-bc7c-bc48aa462445/valtice-krajina.jpg.aspx?width=800&amp;height=533&amp;ext=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9156" cy="2950926"/>
          </a:xfrm>
          <a:prstGeom prst="rect">
            <a:avLst/>
          </a:prstGeom>
          <a:noFill/>
        </p:spPr>
      </p:pic>
      <p:pic>
        <p:nvPicPr>
          <p:cNvPr id="29700" name="Picture 4" descr="http://img.travel.ru/images2/2013/04/object215431/rice_terraces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0"/>
            <a:ext cx="3929090" cy="29468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00430" y="2643182"/>
            <a:ext cx="121444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Чехия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14942" y="2714620"/>
            <a:ext cx="235745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/>
              <a:t>Филлипины</a:t>
            </a:r>
            <a:endParaRPr lang="ru-RU" sz="1400" dirty="0"/>
          </a:p>
        </p:txBody>
      </p:sp>
      <p:pic>
        <p:nvPicPr>
          <p:cNvPr id="29702" name="Picture 6" descr="http://storage.surfingbird.ru/l/15/3/24/0/r2_cs14110.vk.me_zJzMP8M-dCc_994bc3f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6"/>
            <a:ext cx="5013192" cy="3214710"/>
          </a:xfrm>
          <a:prstGeom prst="rect">
            <a:avLst/>
          </a:prstGeom>
          <a:noFill/>
        </p:spPr>
      </p:pic>
      <p:pic>
        <p:nvPicPr>
          <p:cNvPr id="29704" name="Picture 8" descr="http://sochiguidebook.ru/wp-content/uploads/2017/02/sochi-dendrari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632148"/>
            <a:ext cx="4857752" cy="322585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28794" y="6429396"/>
            <a:ext cx="1857388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Нидерланды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86578" y="6572272"/>
            <a:ext cx="2357422" cy="28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Россия. Дендрарий Сочи</a:t>
            </a:r>
            <a:endParaRPr lang="ru-RU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Клещева в Архангельске</Template>
  <TotalTime>503</TotalTime>
  <Words>570</Words>
  <Application>Microsoft Office PowerPoint</Application>
  <PresentationFormat>Экран (4:3)</PresentationFormat>
  <Paragraphs>61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ПРОБЛЕМЫ РЕАЛИЗАЦИИ ЭКОЛОГИЧЕСКОГО ТУРИЗМА В КУРСКОЙ ОБЛАСТИ, КАК НАПРАВЛЕНИЯ ФОРМИРУЮЩЕГО ЭМОЦИОНАЛЬНО-ЦЕННОСТНОЕ ОТНОШЕНИЕ НАСЕЛЕНИЯ К ОКРУЖАЮЩЕЙ ПРИРОДЕ </vt:lpstr>
      <vt:lpstr>Слайд 2</vt:lpstr>
      <vt:lpstr>Экологический туризм (экотуризм, зелёный туризм) — форма устойчивого туризма сфокусированная на посещениях относительно нетронутых антропогенным воздействием природных территорий с целью получить представление о природных и культурно-этнографических особенностях данной местности, который не нарушает при этом целостности экосистем и создает такие экономические условия, при которых охрана природы и природных ресурсов становится выгодной для местного населения». Всемирный фонд дикой природы.. </vt:lpstr>
      <vt:lpstr> </vt:lpstr>
      <vt:lpstr>Возможность развития экотуризма в первую очередь определяется:</vt:lpstr>
      <vt:lpstr>Все многообразие видов экотуризма подразделяют на два основных вида класса</vt:lpstr>
      <vt:lpstr>Ресурсы природных и ООП территорий</vt:lpstr>
      <vt:lpstr>Слайд 8</vt:lpstr>
      <vt:lpstr>Слайд 9</vt:lpstr>
      <vt:lpstr>Слайд 10</vt:lpstr>
      <vt:lpstr>Слайд 11</vt:lpstr>
      <vt:lpstr>Объекты природного экотуризма Курской области</vt:lpstr>
      <vt:lpstr>Слайд 13</vt:lpstr>
      <vt:lpstr>Проблемы развития экотуризма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РЕАЛИЗАЦИИ ЭКОЛОГИЧЕСКОГО ТУРИЗМА В КУРСКОЙ ОБЛАСТИ, КАК НАПРАВЛЕНИЯ ФОРМИРУЮЩЕГО ЭМОЦИОНАЛЬНО-ЦЕННОСТНОЕ ОТНОШЕНИЕ НАСЕЛЕНИЯ К ОКРУЖАЮЩЕЙ ПРИРОДЕ </dc:title>
  <dc:creator>SamLab.ws</dc:creator>
  <cp:lastModifiedBy>SamLab.ws</cp:lastModifiedBy>
  <cp:revision>34</cp:revision>
  <dcterms:created xsi:type="dcterms:W3CDTF">2017-04-22T13:55:05Z</dcterms:created>
  <dcterms:modified xsi:type="dcterms:W3CDTF">2017-04-26T19:36:30Z</dcterms:modified>
</cp:coreProperties>
</file>