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312" r:id="rId2"/>
    <p:sldId id="296" r:id="rId3"/>
    <p:sldId id="303" r:id="rId4"/>
    <p:sldId id="302" r:id="rId5"/>
    <p:sldId id="281" r:id="rId6"/>
    <p:sldId id="297" r:id="rId7"/>
    <p:sldId id="279" r:id="rId8"/>
    <p:sldId id="273" r:id="rId9"/>
    <p:sldId id="278" r:id="rId10"/>
    <p:sldId id="280" r:id="rId11"/>
    <p:sldId id="272" r:id="rId12"/>
    <p:sldId id="310" r:id="rId13"/>
    <p:sldId id="311" r:id="rId14"/>
    <p:sldId id="274" r:id="rId15"/>
    <p:sldId id="277" r:id="rId16"/>
    <p:sldId id="309" r:id="rId17"/>
    <p:sldId id="308" r:id="rId18"/>
    <p:sldId id="29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23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2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анкетирования детей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6380555555555557"/>
          <c:y val="1.8518518518518519E-3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6733202099737533"/>
          <c:y val="8.7398221055701372E-2"/>
          <c:w val="0.38807010061242347"/>
          <c:h val="0.85940434529017207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да/всегда/часто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Мне бы хотелось на следующий год продолжить занятия в кружке</c:v>
                </c:pt>
                <c:pt idx="1">
                  <c:v>Занятия в кружке мне в освоении учебных дисциплин</c:v>
                </c:pt>
                <c:pt idx="2">
                  <c:v>Я участвовал в массовых мероприятиях</c:v>
                </c:pt>
                <c:pt idx="3">
                  <c:v>Педагог замечает мои успехи, когда я делаю что-то полезное и важное</c:v>
                </c:pt>
                <c:pt idx="4">
                  <c:v>О занятиях в кружке я рассказываю своим родителям, друзьям, одноклассникам</c:v>
                </c:pt>
                <c:pt idx="5">
                  <c:v>На занятиях я могу свободно высказать своё мнение</c:v>
                </c:pt>
                <c:pt idx="6">
                  <c:v>На занятиях в кружке я узнаю много нового</c:v>
                </c:pt>
                <c:pt idx="7">
                  <c:v>Объяснения педагога на занятиях мне понятны</c:v>
                </c:pt>
                <c:pt idx="8">
                  <c:v>На занятие в кружок я иду с радостью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899</c:v>
                </c:pt>
                <c:pt idx="1">
                  <c:v>770</c:v>
                </c:pt>
                <c:pt idx="2">
                  <c:v>592</c:v>
                </c:pt>
                <c:pt idx="3">
                  <c:v>765</c:v>
                </c:pt>
                <c:pt idx="4">
                  <c:v>641</c:v>
                </c:pt>
                <c:pt idx="5">
                  <c:v>699</c:v>
                </c:pt>
                <c:pt idx="6">
                  <c:v>787</c:v>
                </c:pt>
                <c:pt idx="7">
                  <c:v>778</c:v>
                </c:pt>
                <c:pt idx="8">
                  <c:v>796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редко/иногда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Мне бы хотелось на следующий год продолжить занятия в кружке</c:v>
                </c:pt>
                <c:pt idx="1">
                  <c:v>Занятия в кружке мне в освоении учебных дисциплин</c:v>
                </c:pt>
                <c:pt idx="2">
                  <c:v>Я участвовал в массовых мероприятиях</c:v>
                </c:pt>
                <c:pt idx="3">
                  <c:v>Педагог замечает мои успехи, когда я делаю что-то полезное и важное</c:v>
                </c:pt>
                <c:pt idx="4">
                  <c:v>О занятиях в кружке я рассказываю своим родителям, друзьям, одноклассникам</c:v>
                </c:pt>
                <c:pt idx="5">
                  <c:v>На занятиях я могу свободно высказать своё мнение</c:v>
                </c:pt>
                <c:pt idx="6">
                  <c:v>На занятиях в кружке я узнаю много нового</c:v>
                </c:pt>
                <c:pt idx="7">
                  <c:v>Объяснения педагога на занятиях мне понятны</c:v>
                </c:pt>
                <c:pt idx="8">
                  <c:v>На занятие в кружок я иду с радостью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43</c:v>
                </c:pt>
                <c:pt idx="1">
                  <c:v>156</c:v>
                </c:pt>
                <c:pt idx="2">
                  <c:v>430</c:v>
                </c:pt>
                <c:pt idx="3">
                  <c:v>169</c:v>
                </c:pt>
                <c:pt idx="4">
                  <c:v>244</c:v>
                </c:pt>
                <c:pt idx="5">
                  <c:v>219</c:v>
                </c:pt>
                <c:pt idx="6">
                  <c:v>140</c:v>
                </c:pt>
                <c:pt idx="7">
                  <c:v>148</c:v>
                </c:pt>
                <c:pt idx="8">
                  <c:v>139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нет/никогда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Мне бы хотелось на следующий год продолжить занятия в кружке</c:v>
                </c:pt>
                <c:pt idx="1">
                  <c:v>Занятия в кружке мне в освоении учебных дисциплин</c:v>
                </c:pt>
                <c:pt idx="2">
                  <c:v>Я участвовал в массовых мероприятиях</c:v>
                </c:pt>
                <c:pt idx="3">
                  <c:v>Педагог замечает мои успехи, когда я делаю что-то полезное и важное</c:v>
                </c:pt>
                <c:pt idx="4">
                  <c:v>О занятиях в кружке я рассказываю своим родителям, друзьям, одноклассникам</c:v>
                </c:pt>
                <c:pt idx="5">
                  <c:v>На занятиях я могу свободно высказать своё мнение</c:v>
                </c:pt>
                <c:pt idx="6">
                  <c:v>На занятиях в кружке я узнаю много нового</c:v>
                </c:pt>
                <c:pt idx="7">
                  <c:v>Объяснения педагога на занятиях мне понятны</c:v>
                </c:pt>
                <c:pt idx="8">
                  <c:v>На занятие в кружок я иду с радостью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  <c:pt idx="1">
                  <c:v>14</c:v>
                </c:pt>
                <c:pt idx="2">
                  <c:v>84</c:v>
                </c:pt>
                <c:pt idx="3">
                  <c:v>15</c:v>
                </c:pt>
                <c:pt idx="4">
                  <c:v>66</c:v>
                </c:pt>
                <c:pt idx="5">
                  <c:v>26</c:v>
                </c:pt>
                <c:pt idx="6">
                  <c:v>21</c:v>
                </c:pt>
                <c:pt idx="7">
                  <c:v>18</c:v>
                </c:pt>
                <c:pt idx="8">
                  <c:v>16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другое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Мне бы хотелось на следующий год продолжить занятия в кружке</c:v>
                </c:pt>
                <c:pt idx="1">
                  <c:v>Занятия в кружке мне в освоении учебных дисциплин</c:v>
                </c:pt>
                <c:pt idx="2">
                  <c:v>Я участвовал в массовых мероприятиях</c:v>
                </c:pt>
                <c:pt idx="3">
                  <c:v>Педагог замечает мои успехи, когда я делаю что-то полезное и важное</c:v>
                </c:pt>
                <c:pt idx="4">
                  <c:v>О занятиях в кружке я рассказываю своим родителям, друзьям, одноклассникам</c:v>
                </c:pt>
                <c:pt idx="5">
                  <c:v>На занятиях я могу свободно высказать своё мнение</c:v>
                </c:pt>
                <c:pt idx="6">
                  <c:v>На занятиях в кружке я узнаю много нового</c:v>
                </c:pt>
                <c:pt idx="7">
                  <c:v>Объяснения педагога на занятиях мне понятны</c:v>
                </c:pt>
                <c:pt idx="8">
                  <c:v>На занятие в кружок я иду с радостью</c:v>
                </c:pt>
              </c:strCache>
            </c:strRef>
          </c:cat>
          <c:val>
            <c:numRef>
              <c:f>Лист1!$E$2:$E$10</c:f>
              <c:numCache>
                <c:formatCode>General</c:formatCode>
                <c:ptCount val="9"/>
                <c:pt idx="2">
                  <c:v>61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не отвечено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Мне бы хотелось на следующий год продолжить занятия в кружке</c:v>
                </c:pt>
                <c:pt idx="1">
                  <c:v>Занятия в кружке мне в освоении учебных дисциплин</c:v>
                </c:pt>
                <c:pt idx="2">
                  <c:v>Я участвовал в массовых мероприятиях</c:v>
                </c:pt>
                <c:pt idx="3">
                  <c:v>Педагог замечает мои успехи, когда я делаю что-то полезное и важное</c:v>
                </c:pt>
                <c:pt idx="4">
                  <c:v>О занятиях в кружке я рассказываю своим родителям, друзьям, одноклассникам</c:v>
                </c:pt>
                <c:pt idx="5">
                  <c:v>На занятиях я могу свободно высказать своё мнение</c:v>
                </c:pt>
                <c:pt idx="6">
                  <c:v>На занятиях в кружке я узнаю много нового</c:v>
                </c:pt>
                <c:pt idx="7">
                  <c:v>Объяснения педагога на занятиях мне понятны</c:v>
                </c:pt>
                <c:pt idx="8">
                  <c:v>На занятие в кружок я иду с радостью</c:v>
                </c:pt>
              </c:strCache>
            </c:strRef>
          </c:cat>
          <c:val>
            <c:numRef>
              <c:f>Лист1!$F$2:$F$10</c:f>
              <c:numCache>
                <c:formatCode>General</c:formatCode>
                <c:ptCount val="9"/>
                <c:pt idx="0">
                  <c:v>13</c:v>
                </c:pt>
                <c:pt idx="1">
                  <c:v>15</c:v>
                </c:pt>
                <c:pt idx="2">
                  <c:v>163</c:v>
                </c:pt>
                <c:pt idx="3">
                  <c:v>6</c:v>
                </c:pt>
                <c:pt idx="4">
                  <c:v>4</c:v>
                </c:pt>
                <c:pt idx="5">
                  <c:v>11</c:v>
                </c:pt>
                <c:pt idx="6">
                  <c:v>7</c:v>
                </c:pt>
                <c:pt idx="7">
                  <c:v>11</c:v>
                </c:pt>
                <c:pt idx="8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cylinder"/>
        <c:axId val="135250432"/>
        <c:axId val="82905344"/>
        <c:axId val="0"/>
      </c:bar3DChart>
      <c:catAx>
        <c:axId val="13525043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 b="1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2905344"/>
        <c:crosses val="autoZero"/>
        <c:auto val="1"/>
        <c:lblAlgn val="ctr"/>
        <c:lblOffset val="100"/>
        <c:noMultiLvlLbl val="0"/>
      </c:catAx>
      <c:valAx>
        <c:axId val="82905344"/>
        <c:scaling>
          <c:orientation val="minMax"/>
        </c:scaling>
        <c:delete val="0"/>
        <c:axPos val="b"/>
        <c:majorGridlines/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5250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095767716535423"/>
          <c:y val="0.13109040536599592"/>
          <c:w val="0.22793121172353456"/>
          <c:h val="0.2585505978419364"/>
        </c:manualLayout>
      </c:layout>
      <c:overlay val="0"/>
      <c:txPr>
        <a:bodyPr/>
        <a:lstStyle/>
        <a:p>
          <a:pPr>
            <a:defRPr sz="20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000" dirty="0" smtClean="0"/>
              <a:t>Результаты анкетирования родителей</a:t>
            </a:r>
            <a:endParaRPr lang="ru-RU" sz="2000" dirty="0"/>
          </a:p>
        </c:rich>
      </c:tx>
      <c:layout>
        <c:manualLayout>
          <c:xMode val="edge"/>
          <c:yMode val="edge"/>
          <c:x val="0.23187491599681934"/>
          <c:y val="0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0532407101094389"/>
          <c:y val="1.9495333916593759E-2"/>
          <c:w val="0.41494459918466747"/>
          <c:h val="0.92042913385826775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да/в полной мере/общение с другими детьми/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Что бы Вы рекомендовали для улучшения работы Курского ОДЭБЦ</c:v>
                </c:pt>
                <c:pt idx="1">
                  <c:v>Привлекают ли Вас к участию совместно с детьми в массовых мероприятиях</c:v>
                </c:pt>
                <c:pt idx="2">
                  <c:v>Достаточно ли Вы информированы о работе Курского ОДЭБЦ</c:v>
                </c:pt>
                <c:pt idx="3">
                  <c:v>Удовлетворены ли Вы психологическим климатом в кружке, который посещает Ваш ребёнок</c:v>
                </c:pt>
                <c:pt idx="4">
                  <c:v>Удовлетворены ли Вы работой кружка, в котором занимается Ваш ребёнок</c:v>
                </c:pt>
                <c:pt idx="5">
                  <c:v>Рассказывает ли Ваш ребёнок дома о том, чем занимается в кружке</c:v>
                </c:pt>
                <c:pt idx="6">
                  <c:v>С какой целью по Вашему мнению ребенок посещает кружок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1">
                  <c:v>517</c:v>
                </c:pt>
                <c:pt idx="2">
                  <c:v>686</c:v>
                </c:pt>
                <c:pt idx="3">
                  <c:v>810</c:v>
                </c:pt>
                <c:pt idx="4">
                  <c:v>828</c:v>
                </c:pt>
                <c:pt idx="5">
                  <c:v>760</c:v>
                </c:pt>
                <c:pt idx="6">
                  <c:v>572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нет/удовлетворенны частично/общение с педагогами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Что бы Вы рекомендовали для улучшения работы Курского ОДЭБЦ</c:v>
                </c:pt>
                <c:pt idx="1">
                  <c:v>Привлекают ли Вас к участию совместно с детьми в массовых мероприятиях</c:v>
                </c:pt>
                <c:pt idx="2">
                  <c:v>Достаточно ли Вы информированы о работе Курского ОДЭБЦ</c:v>
                </c:pt>
                <c:pt idx="3">
                  <c:v>Удовлетворены ли Вы психологическим климатом в кружке, который посещает Ваш ребёнок</c:v>
                </c:pt>
                <c:pt idx="4">
                  <c:v>Удовлетворены ли Вы работой кружка, в котором занимается Ваш ребёнок</c:v>
                </c:pt>
                <c:pt idx="5">
                  <c:v>Рассказывает ли Ваш ребёнок дома о том, чем занимается в кружке</c:v>
                </c:pt>
                <c:pt idx="6">
                  <c:v>С какой целью по Вашему мнению ребенок посещает кружок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1">
                  <c:v>92</c:v>
                </c:pt>
                <c:pt idx="2">
                  <c:v>33</c:v>
                </c:pt>
                <c:pt idx="3">
                  <c:v>20</c:v>
                </c:pt>
                <c:pt idx="4">
                  <c:v>18</c:v>
                </c:pt>
                <c:pt idx="5">
                  <c:v>20</c:v>
                </c:pt>
                <c:pt idx="6">
                  <c:v>289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занятие любимым делом/нет/не удовлетворены/затрудняюсь ответить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Что бы Вы рекомендовали для улучшения работы Курского ОДЭБЦ</c:v>
                </c:pt>
                <c:pt idx="1">
                  <c:v>Привлекают ли Вас к участию совместно с детьми в массовых мероприятиях</c:v>
                </c:pt>
                <c:pt idx="2">
                  <c:v>Достаточно ли Вы информированы о работе Курского ОДЭБЦ</c:v>
                </c:pt>
                <c:pt idx="3">
                  <c:v>Удовлетворены ли Вы психологическим климатом в кружке, который посещает Ваш ребёнок</c:v>
                </c:pt>
                <c:pt idx="4">
                  <c:v>Удовлетворены ли Вы работой кружка, в котором занимается Ваш ребёнок</c:v>
                </c:pt>
                <c:pt idx="5">
                  <c:v>Рассказывает ли Ваш ребёнок дома о том, чем занимается в кружке</c:v>
                </c:pt>
                <c:pt idx="6">
                  <c:v>С какой целью по Вашему мнению ребенок посещает кружок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1">
                  <c:v>269</c:v>
                </c:pt>
                <c:pt idx="2">
                  <c:v>104</c:v>
                </c:pt>
                <c:pt idx="4">
                  <c:v>7</c:v>
                </c:pt>
                <c:pt idx="5">
                  <c:v>100</c:v>
                </c:pt>
                <c:pt idx="6">
                  <c:v>437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затрудняюсь ответить/другое</c:v>
                </c:pt>
              </c:strCache>
            </c:strRef>
          </c:tx>
          <c:invertIfNegative val="0"/>
          <c:cat>
            <c:strRef>
              <c:f>Лист1!$A$2:$A$8</c:f>
              <c:strCache>
                <c:ptCount val="7"/>
                <c:pt idx="0">
                  <c:v>Что бы Вы рекомендовали для улучшения работы Курского ОДЭБЦ</c:v>
                </c:pt>
                <c:pt idx="1">
                  <c:v>Привлекают ли Вас к участию совместно с детьми в массовых мероприятиях</c:v>
                </c:pt>
                <c:pt idx="2">
                  <c:v>Достаточно ли Вы информированы о работе Курского ОДЭБЦ</c:v>
                </c:pt>
                <c:pt idx="3">
                  <c:v>Удовлетворены ли Вы психологическим климатом в кружке, который посещает Ваш ребёнок</c:v>
                </c:pt>
                <c:pt idx="4">
                  <c:v>Удовлетворены ли Вы работой кружка, в котором занимается Ваш ребёнок</c:v>
                </c:pt>
                <c:pt idx="5">
                  <c:v>Рассказывает ли Ваш ребёнок дома о том, чем занимается в кружке</c:v>
                </c:pt>
                <c:pt idx="6">
                  <c:v>С какой целью по Вашему мнению ребенок посещает кружок</c:v>
                </c:pt>
              </c:strCache>
            </c:strRef>
          </c:cat>
          <c:val>
            <c:numRef>
              <c:f>Лист1!$E$2:$E$8</c:f>
              <c:numCache>
                <c:formatCode>General</c:formatCode>
                <c:ptCount val="7"/>
                <c:pt idx="3">
                  <c:v>52</c:v>
                </c:pt>
                <c:pt idx="4">
                  <c:v>31</c:v>
                </c:pt>
                <c:pt idx="6">
                  <c:v>19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не отвечено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1.111111232623713E-2"/>
                  <c:y val="-3.70370370370363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1111123262371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Что бы Вы рекомендовали для улучшения работы Курского ОДЭБЦ</c:v>
                </c:pt>
                <c:pt idx="1">
                  <c:v>Привлекают ли Вас к участию совместно с детьми в массовых мероприятиях</c:v>
                </c:pt>
                <c:pt idx="2">
                  <c:v>Достаточно ли Вы информированы о работе Курского ОДЭБЦ</c:v>
                </c:pt>
                <c:pt idx="3">
                  <c:v>Удовлетворены ли Вы психологическим климатом в кружке, который посещает Ваш ребёнок</c:v>
                </c:pt>
                <c:pt idx="4">
                  <c:v>Удовлетворены ли Вы работой кружка, в котором занимается Ваш ребёнок</c:v>
                </c:pt>
                <c:pt idx="5">
                  <c:v>Рассказывает ли Ваш ребёнок дома о том, чем занимается в кружке</c:v>
                </c:pt>
                <c:pt idx="6">
                  <c:v>С какой целью по Вашему мнению ребенок посещает кружок</c:v>
                </c:pt>
              </c:strCache>
            </c:strRef>
          </c:cat>
          <c:val>
            <c:numRef>
              <c:f>Лист1!$F$2:$F$8</c:f>
              <c:numCache>
                <c:formatCode>General</c:formatCode>
                <c:ptCount val="7"/>
                <c:pt idx="0">
                  <c:v>795</c:v>
                </c:pt>
                <c:pt idx="1">
                  <c:v>8</c:v>
                </c:pt>
                <c:pt idx="2">
                  <c:v>63</c:v>
                </c:pt>
                <c:pt idx="3">
                  <c:v>4</c:v>
                </c:pt>
                <c:pt idx="4">
                  <c:v>2</c:v>
                </c:pt>
                <c:pt idx="5">
                  <c:v>6</c:v>
                </c:pt>
                <c:pt idx="6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cylinder"/>
        <c:axId val="137423872"/>
        <c:axId val="115575616"/>
        <c:axId val="0"/>
      </c:bar3DChart>
      <c:catAx>
        <c:axId val="13742387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500"/>
            </a:pPr>
            <a:endParaRPr lang="ru-RU"/>
          </a:p>
        </c:txPr>
        <c:crossAx val="115575616"/>
        <c:crosses val="autoZero"/>
        <c:auto val="1"/>
        <c:lblAlgn val="ctr"/>
        <c:lblOffset val="100"/>
        <c:noMultiLvlLbl val="0"/>
      </c:catAx>
      <c:valAx>
        <c:axId val="115575616"/>
        <c:scaling>
          <c:orientation val="minMax"/>
        </c:scaling>
        <c:delete val="0"/>
        <c:axPos val="b"/>
        <c:majorGridlines/>
        <c:numFmt formatCode="0%" sourceLinked="1"/>
        <c:majorTickMark val="none"/>
        <c:minorTickMark val="none"/>
        <c:tickLblPos val="nextTo"/>
        <c:crossAx val="137423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485200512379756"/>
          <c:y val="5.8452026829979575E-2"/>
          <c:w val="0.24431465926450779"/>
          <c:h val="0.60872557596967047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 b="1">
          <a:effectLst/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20C4A-1D71-4A14-B8E3-3FFD808F323B}" type="datetimeFigureOut">
              <a:rPr lang="ru-RU" smtClean="0"/>
              <a:t>25.04.2017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BC875-09C6-4F42-9F18-60DDE40AF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552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E4DE2F-A462-4827-9F10-8B8AD6A5E412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4899A-AAA1-44AB-A6FE-79B3299FF8B5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D2238-262C-4A0D-9552-F2DFAF38EC7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4F18F7-A591-4D18-BBD8-7FFED7F52BC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163310-2FBA-4147-96D6-93B0BFA5144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F1DB01-B9AD-4663-A7C7-6DBE964C0022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C6B5FE-45AE-418C-B61E-E91857ACBA64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4DD6A-B891-49EE-A4EA-B5624D90F076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A002B0-F201-4FEE-8F53-E17445CEC0A7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1B33B-7470-45D0-83D2-28B686A8901F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AD95DB-DF45-43F3-A9A0-D13BDFF857AF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412CC7-3A50-4426-8BF5-82FBA1DF11FE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228600"/>
            <a:ext cx="11064239" cy="629412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</a:t>
            </a:r>
            <a:r>
              <a:rPr lang="ru-RU" sz="400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</a:t>
            </a:r>
            <a:br>
              <a:rPr lang="ru-RU" sz="400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ОБУ </a:t>
            </a: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 «Курский 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детский эколого-биологический </a:t>
            </a: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центр</a:t>
            </a:r>
            <a:r>
              <a:rPr lang="ru-RU" sz="400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для 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экологической </a:t>
            </a:r>
            <a:r>
              <a:rPr lang="ru-RU" sz="400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</a:t>
            </a:r>
            <a:r>
              <a:rPr lang="ru-RU" sz="400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подрастающего поколения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Толубеева Юлия Викторовна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методист, педагог дополнительного образования</a:t>
            </a:r>
            <a:br>
              <a:rPr lang="ru-RU" sz="2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ОБУ ДО «Курский ОДЭБЦ»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5471061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на баннер в коренную\Команда-победитель Фестиваля(Касторенская СОШ№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687" y="3390254"/>
            <a:ext cx="4623661" cy="346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на баннер в коренную\DSC001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710"/>
            <a:ext cx="4754800" cy="366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на баннер в коренную\DSC012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6836"/>
            <a:ext cx="4232031" cy="319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разное 06.2014\DSC052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257" y="0"/>
            <a:ext cx="4520337" cy="374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лето 2014\DSC079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929" y="-167754"/>
            <a:ext cx="4921071" cy="383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на баннер в коренную\DSC_247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077" y="3666836"/>
            <a:ext cx="4056185" cy="324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:\DCIM\101MSDCF\DSC0034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18" y="570970"/>
            <a:ext cx="425785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:\В заповеднике  5.10.14\DSC0967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041" y="260763"/>
            <a:ext cx="4032738" cy="30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F:\на баннер в коренную\DSC0690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187" y="3605872"/>
            <a:ext cx="4261302" cy="307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89" y="3834590"/>
            <a:ext cx="3753916" cy="281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66026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День открытых дверей сентябрь 2014\DSC089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342" y="0"/>
            <a:ext cx="6178658" cy="385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на баннер в коренную\DSC_01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537829"/>
            <a:ext cx="5798641" cy="37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на баннер в коренную\DSC_06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6013344" cy="385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на баннер в коренную\DSC020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639" y="3184620"/>
            <a:ext cx="6393361" cy="442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936" y="5730240"/>
            <a:ext cx="11180233" cy="112776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Дни открытых дверей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36" y="201750"/>
            <a:ext cx="4757233" cy="35679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77" y="365849"/>
            <a:ext cx="4968738" cy="3726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92" y="2581609"/>
            <a:ext cx="4350224" cy="290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41814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35" y="2367461"/>
            <a:ext cx="10766798" cy="43950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491" y="204716"/>
            <a:ext cx="11464118" cy="3903260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dirty="0" smtClean="0">
                <a:effectLst/>
              </a:rPr>
              <a:t>     </a:t>
            </a:r>
            <a:r>
              <a:rPr lang="ru-RU" sz="2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«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Ух, картошечка!» </a:t>
            </a:r>
            <a:r>
              <a:rPr lang="ru-RU" sz="2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«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Эх, яблочко!»</a:t>
            </a:r>
            <a:b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«</a:t>
            </a:r>
            <a:r>
              <a:rPr lang="ru-RU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Осенины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осени именины</a:t>
            </a:r>
            <a:r>
              <a:rPr lang="ru-RU" sz="2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         «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Джунгли зовут</a:t>
            </a:r>
            <a:r>
              <a:rPr lang="ru-RU" sz="2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«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у сказки</a:t>
            </a:r>
            <a:r>
              <a:rPr lang="ru-RU" sz="2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                            «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Капустник</a:t>
            </a:r>
            <a:r>
              <a:rPr lang="ru-RU" sz="2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«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Яблочная фантазия</a:t>
            </a:r>
            <a:r>
              <a:rPr lang="ru-RU" sz="2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                                        «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у юннатов</a:t>
            </a:r>
            <a:r>
              <a:rPr lang="ru-RU" sz="2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2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«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Шишкин день» </a:t>
            </a:r>
            <a:r>
              <a:rPr lang="ru-RU" sz="2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«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Покорившие небо</a:t>
            </a:r>
            <a:r>
              <a:rPr lang="ru-RU" sz="2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         «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Птичий </a:t>
            </a:r>
            <a:r>
              <a:rPr lang="ru-RU" sz="2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переполох»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«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Лето, солнце, детский смех</a:t>
            </a:r>
            <a:r>
              <a:rPr lang="ru-RU" sz="2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!»                              «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Живой символ Курского края»</a:t>
            </a:r>
            <a:r>
              <a:rPr lang="ru-RU" sz="1200" dirty="0">
                <a:effectLst/>
              </a:rPr>
              <a:t/>
            </a:r>
            <a:br>
              <a:rPr lang="ru-RU" sz="1200" dirty="0">
                <a:effectLst/>
              </a:rPr>
            </a:b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80605200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" name="Рисунок 2" descr="C:\Users\рет\Desktop\DSCF844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681019" cy="4289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рет\Desktop\DSCF83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019" y="0"/>
            <a:ext cx="6510981" cy="543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рет\Desktop\DSCF690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9236"/>
            <a:ext cx="6000850" cy="3317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рет\Desktop\SAM_506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850" y="2920621"/>
            <a:ext cx="6191150" cy="3937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рет\Desktop\DSCF693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42" y="1214651"/>
            <a:ext cx="5472752" cy="40076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186981" y="5662331"/>
            <a:ext cx="9627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Фольклорные праздники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547682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F:\на баннер в коренную\DSC065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07" y="-1270008"/>
            <a:ext cx="6142891" cy="897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:\Студия Островок для Диалога\DSC072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3353358"/>
            <a:ext cx="6049107" cy="450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F:\Студия Островок для Диалога\DSC073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49107" cy="386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987" y="190387"/>
            <a:ext cx="11180233" cy="143192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Экскурсии 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667" y="1431925"/>
            <a:ext cx="6093742" cy="457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74223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61045" cy="419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536" y="-1"/>
            <a:ext cx="6150464" cy="419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F:\на баннер в коренную\DSC_07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534" y="2945330"/>
            <a:ext cx="6150466" cy="391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на баннер в коренную\DSC067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66943"/>
            <a:ext cx="6041534" cy="393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928" y="2612537"/>
            <a:ext cx="11180233" cy="143192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Уроки мастеров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548795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744260">
            <a:off x="2391053" y="4372168"/>
            <a:ext cx="8683348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" y="-18680"/>
            <a:ext cx="5138335" cy="42520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867" y="0"/>
            <a:ext cx="3486133" cy="5229200"/>
          </a:xfrm>
          <a:prstGeom prst="rect">
            <a:avLst/>
          </a:prstGeom>
        </p:spPr>
      </p:pic>
      <p:pic>
        <p:nvPicPr>
          <p:cNvPr id="5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7954"/>
            <a:ext cx="5453311" cy="4089983"/>
          </a:xfrm>
        </p:spPr>
      </p:pic>
      <p:pic>
        <p:nvPicPr>
          <p:cNvPr id="6" name="Picture 3" descr="C:\Users\NOUT006\Desktop\DSC01256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311" y="56439"/>
            <a:ext cx="4417556" cy="382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OUT006\Desktop\zhavoronki-of-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600" y="1359765"/>
            <a:ext cx="4417556" cy="317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" y="1554830"/>
            <a:ext cx="3519031" cy="52926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960" y="3241999"/>
            <a:ext cx="4932040" cy="3699030"/>
          </a:xfrm>
          <a:prstGeom prst="rect">
            <a:avLst/>
          </a:prstGeom>
        </p:spPr>
      </p:pic>
      <p:pic>
        <p:nvPicPr>
          <p:cNvPr id="10" name="Объект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56" y="3491161"/>
            <a:ext cx="4573654" cy="34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82777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6824301"/>
              </p:ext>
            </p:extLst>
          </p:nvPr>
        </p:nvGraphicFramePr>
        <p:xfrm>
          <a:off x="150125" y="218365"/>
          <a:ext cx="7246962" cy="5418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9724136"/>
              </p:ext>
            </p:extLst>
          </p:nvPr>
        </p:nvGraphicFramePr>
        <p:xfrm>
          <a:off x="4271750" y="996287"/>
          <a:ext cx="7683690" cy="5602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6810768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5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6309602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36" y="1660828"/>
            <a:ext cx="7355524" cy="4880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8172" y="504967"/>
            <a:ext cx="103722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/>
              <a:t>Спасибо за </a:t>
            </a:r>
            <a:r>
              <a:rPr lang="ru-RU" sz="4400" dirty="0" smtClean="0"/>
              <a:t>внимание!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648994417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1053" y="4350327"/>
            <a:ext cx="4965711" cy="116484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4" descr="DSCN0071"/>
          <p:cNvPicPr>
            <a:picLocks noChangeAspect="1" noChangeArrowheads="1"/>
          </p:cNvPicPr>
          <p:nvPr/>
        </p:nvPicPr>
        <p:blipFill rotWithShape="1">
          <a:blip r:embed="rId2"/>
          <a:srcRect r="13339" b="32003"/>
          <a:stretch/>
        </p:blipFill>
        <p:spPr bwMode="auto">
          <a:xfrm>
            <a:off x="887859" y="304801"/>
            <a:ext cx="10416987" cy="6400800"/>
          </a:xfrm>
          <a:prstGeom prst="rect">
            <a:avLst/>
          </a:prstGeom>
          <a:ln w="3175" cap="sq">
            <a:solidFill>
              <a:srgbClr val="00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057940339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 descr="F:\Для Насти\DSC_01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2770189"/>
            <a:ext cx="6671733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 descr="F:\Для Насти\DSC_0174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83867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91934" y="2924945"/>
            <a:ext cx="6127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48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2" descr="F:\Для Насти\DSC_0005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749" y="0"/>
            <a:ext cx="7145251" cy="342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&amp;Scy;&amp;kcy;&amp;acy;&amp;chcy;&amp;acy;&amp;tcy;&amp;softcy; &amp;Fcy;&amp;ocy;&amp;tcy;&amp;ocy; &amp;ocy;&amp;gcy;&amp;ocy;&amp;rcy;&amp;ocy;&amp;dcy;&amp;ocy;&amp;vcy; &amp;lcy;&amp;iecy;&amp;tcy;&amp;ocy;&amp;mcy; 978x738 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623" y="2517413"/>
            <a:ext cx="5556377" cy="440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Documents and Settings\Методист\Рабочий стол\гр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933" y="1108502"/>
            <a:ext cx="5231904" cy="503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558512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Методист\Рабочий стол\ЭкоТропа 2015\мали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08941" cy="294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Методист\Рабочий стол\ЭкоТропа 2015\крыжовни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266" y="1752223"/>
            <a:ext cx="6240695" cy="344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Documents and Settings\Методист\Рабочий стол\па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175" y="0"/>
            <a:ext cx="6049826" cy="313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ocuments and Settings\Методист\Рабочий стол\пиран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3944"/>
            <a:ext cx="6705915" cy="391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Методист\Рабочий стол\шиншил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922" y="2978542"/>
            <a:ext cx="6518078" cy="396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32" y="806726"/>
            <a:ext cx="3931977" cy="524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9983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OUT006\Desktop\фото\фотоотчет\DSC065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27" y="0"/>
            <a:ext cx="6368574" cy="70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OUT006\Desktop\фото\фотоотчет\DSC065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0430"/>
            <a:ext cx="5823427" cy="436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NOUT006\Desktop\фото\фотоотчет\IMG_64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8640"/>
            <a:ext cx="5823427" cy="406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26075"/>
            <a:ext cx="12192000" cy="1431925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Опытническая, исследовательская, проектная работы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7" name="Picture 3" descr="F:\на баннер в коренную\DSC037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019" y="1279407"/>
            <a:ext cx="5865902" cy="379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374623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OUT006\Desktop\Толубеева Ю.В\В ТЕПЛИЦЕ нояб. 2015 дети\DSCN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2618"/>
            <a:ext cx="5943600" cy="429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93" y="3220872"/>
            <a:ext cx="5753920" cy="3831092"/>
          </a:xfrm>
          <a:prstGeom prst="rect">
            <a:avLst/>
          </a:prstGeom>
        </p:spPr>
      </p:pic>
      <p:pic>
        <p:nvPicPr>
          <p:cNvPr id="4" name="Picture 3" descr="C:\Users\NOUT006\Desktop\Месячник Экология 2016\17.04.16 Открыт занятие Толубеева\DSC063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926" y="2604220"/>
            <a:ext cx="6470073" cy="444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-14289"/>
            <a:ext cx="6248398" cy="37152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8121" y="5904020"/>
            <a:ext cx="7650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Занятия в объединениях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3044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:\DCIM\101MSDCF\DSC003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5417"/>
            <a:ext cx="7048499" cy="545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на баннер в коренную\DSC007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499" y="0"/>
            <a:ext cx="5143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на баннер в коренную\DSC_02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048499" cy="415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082" y="147326"/>
            <a:ext cx="11180233" cy="143192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Областные массовые мероприятия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289" y="1132204"/>
            <a:ext cx="5554817" cy="41661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91" y="1219041"/>
            <a:ext cx="5228469" cy="3921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75" y="3065807"/>
            <a:ext cx="4973151" cy="37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63108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:\DCIM\101MSDCF\DSC001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3538"/>
            <a:ext cx="6084277" cy="427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6084277" cy="395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H:\DCIM\101MSDCF\DSC001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276" y="0"/>
            <a:ext cx="6107724" cy="70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312" y="-15735"/>
            <a:ext cx="11180233" cy="1431925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Стажировочная</a:t>
            </a:r>
            <a:r>
              <a:rPr lang="ru-RU" dirty="0" smtClean="0">
                <a:solidFill>
                  <a:srgbClr val="FF0000"/>
                </a:solidFill>
              </a:rPr>
              <a:t> площадка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0" y="946621"/>
            <a:ext cx="5868537" cy="44014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16" y="850623"/>
            <a:ext cx="5640386" cy="42302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430" y="3283107"/>
            <a:ext cx="4749029" cy="355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10179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NOUT006\Desktop\на сайт\DSC00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77" y="26193"/>
            <a:ext cx="5802923" cy="39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Новая папка (2)\DSC003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124731"/>
            <a:ext cx="6389077" cy="479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77" y="3845169"/>
            <a:ext cx="5802923" cy="301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94"/>
            <a:ext cx="6389077" cy="381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8" y="143537"/>
            <a:ext cx="11180233" cy="143192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Мастер классы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09" y="1741585"/>
            <a:ext cx="5428492" cy="40713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49" y="1799677"/>
            <a:ext cx="5531775" cy="414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38027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592</TotalTime>
  <Words>46</Words>
  <Application>Microsoft Office PowerPoint</Application>
  <PresentationFormat>Произвольный</PresentationFormat>
  <Paragraphs>15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 Образовательные возможности  ОБУ ДО «Курский областной детский эколого-биологический центр» для формирования экологической культуры  подрастающего поколения  Толубеева Юлия Викторовна методист, педагог дополнительного образования  ОБУ ДО «Курский ОДЭБЦ»  </vt:lpstr>
      <vt:lpstr>Презентация PowerPoint</vt:lpstr>
      <vt:lpstr>Презентация PowerPoint</vt:lpstr>
      <vt:lpstr>Презентация PowerPoint</vt:lpstr>
      <vt:lpstr>Опытническая, исследовательская, проектная работы</vt:lpstr>
      <vt:lpstr>Презентация PowerPoint</vt:lpstr>
      <vt:lpstr>Областные массовые мероприятия</vt:lpstr>
      <vt:lpstr>Стажировочная площадка</vt:lpstr>
      <vt:lpstr>Мастер классы</vt:lpstr>
      <vt:lpstr>Презентация PowerPoint</vt:lpstr>
      <vt:lpstr>Дни открытых дверей</vt:lpstr>
      <vt:lpstr>                                           «Ух, картошечка!»                                   «Эх, яблочко!»       «Осенины – осени именины»                        «Джунгли зовут!»                                                            «В гостях у сказки»                                           «Капустник»         «Яблочная фантазия»                                                       «В гостях у юннатов»                       «Шишкин день»              «Покорившие небо»                        «Птичий переполох»                «Лето, солнце, детский смех!»                              «Живой символ Курского края» </vt:lpstr>
      <vt:lpstr>Презентация PowerPoint</vt:lpstr>
      <vt:lpstr>Экскурсии  </vt:lpstr>
      <vt:lpstr>Уроки мастеров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Director</dc:creator>
  <cp:lastModifiedBy>NOUT006</cp:lastModifiedBy>
  <cp:revision>59</cp:revision>
  <dcterms:created xsi:type="dcterms:W3CDTF">2014-04-24T07:01:45Z</dcterms:created>
  <dcterms:modified xsi:type="dcterms:W3CDTF">2017-04-25T13:46:38Z</dcterms:modified>
</cp:coreProperties>
</file>